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7" r:id="rId3"/>
    <p:sldId id="284" r:id="rId4"/>
    <p:sldId id="285" r:id="rId5"/>
    <p:sldId id="286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59" r:id="rId17"/>
    <p:sldId id="265" r:id="rId18"/>
    <p:sldId id="264" r:id="rId19"/>
    <p:sldId id="258" r:id="rId20"/>
    <p:sldId id="260" r:id="rId21"/>
    <p:sldId id="261" r:id="rId22"/>
    <p:sldId id="262" r:id="rId23"/>
    <p:sldId id="263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Zharenov" initials="IZ" lastIdx="2" clrIdx="0">
    <p:extLst>
      <p:ext uri="{19B8F6BF-5375-455C-9EA6-DF929625EA0E}">
        <p15:presenceInfo xmlns:p15="http://schemas.microsoft.com/office/powerpoint/2012/main" userId="Igor Zhare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84B81-2542-4A53-BC06-4A0C05891D24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32F4E-31DB-4267-9AC0-8DD5D7D7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2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2F4E-31DB-4267-9AC0-8DD5D7D791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0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5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45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2F4E-31DB-4267-9AC0-8DD5D7D7917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4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7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8A880A-CA42-4558-BA66-33D6D53A0200}" type="slidenum">
              <a:rPr lang="ru-RU"/>
              <a:pPr eaLnBrk="1" hangingPunct="1"/>
              <a:t>7</a:t>
            </a:fld>
            <a:endParaRPr lang="ru-RU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F8F691E-E433-4A69-8EC7-611B9D48BC76}" type="slidenum">
              <a:rPr lang="ru-RU" sz="1200">
                <a:latin typeface="Calibri" panose="020F0502020204030204" pitchFamily="34" charset="0"/>
              </a:rPr>
              <a:pPr algn="r" eaLnBrk="1" hangingPunct="1"/>
              <a:t>7</a:t>
            </a:fld>
            <a:endParaRPr lang="ru-RU" sz="1200">
              <a:latin typeface="Calibri" panose="020F0502020204030204" pitchFamily="34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7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9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4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8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5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67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7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1658-52A3-4CBC-A0E8-D6351B431C11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5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51A1-A1DC-49CD-A27B-6D42BA178BA1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125F-B262-4683-BDD3-C95E6A222E72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0C131-2B1C-4B2B-842D-477A1EE32DF2}" type="datetime1">
              <a:rPr lang="ru-RU" smtClean="0"/>
              <a:t>14.09.2016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30FB1-C5D2-46B1-8601-80AA0F920D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4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F072-94F6-4C0C-908B-7F5BF1A694CA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9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B60-5BC6-4913-B084-3DBBF20DC9B7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9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CE1D-7328-4849-8EC2-ADD558098D72}" type="datetime1">
              <a:rPr lang="ru-RU" smtClean="0"/>
              <a:t>14.09.2016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12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AA10-83D8-4D6A-94C0-2B4FC3FBE81E}" type="datetime1">
              <a:rPr lang="ru-RU" smtClean="0"/>
              <a:t>14.09.2016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6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0E5E-0C6A-4C84-8771-1862C4638798}" type="datetime1">
              <a:rPr lang="ru-RU" smtClean="0"/>
              <a:t>14.09.2016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5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1C857-D5C6-48CB-AB87-33F4A31E0592}" type="datetime1">
              <a:rPr lang="ru-RU" smtClean="0"/>
              <a:t>14.09.2016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0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3CAB-EAD4-4F5E-B4F2-7C9D6D09B950}" type="datetime1">
              <a:rPr lang="ru-RU" smtClean="0"/>
              <a:t>14.09.2016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9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780-E763-4989-A09F-914075ABC55D}" type="datetime1">
              <a:rPr lang="ru-RU" smtClean="0"/>
              <a:t>14.09.2016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B207D-A0EA-4A44-8A6C-688421EA3BD6}" type="datetime1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1A3F8-14E5-43A5-92C0-24980AFC0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zharenov@sputnix.ru" TargetMode="External"/><Relationship Id="rId2" Type="http://schemas.openxmlformats.org/officeDocument/2006/relationships/hyperlink" Target="mailto:vegershenzon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../../PROJECT_GISEYE/ONLINE/MCO/Box5.jpg" TargetMode="External"/><Relationship Id="rId1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../../PROJECT_GISEYE/ONLINE/MCO/Box3.jpg" TargetMode="External"/><Relationship Id="rId5" Type="http://schemas.openxmlformats.org/officeDocument/2006/relationships/image" Target="../media/image8.jpeg"/><Relationship Id="rId15" Type="http://schemas.openxmlformats.org/officeDocument/2006/relationships/image" Target="../../../PROJECT_GISEYE/ONLINE/MCO/Box2.jpg" TargetMode="External"/><Relationship Id="rId10" Type="http://schemas.openxmlformats.org/officeDocument/2006/relationships/image" Target="../media/image13.jpeg"/><Relationship Id="rId19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Дистанционное зондирование Земли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2424" y="4589590"/>
            <a:ext cx="4755776" cy="1655762"/>
          </a:xfrm>
        </p:spPr>
        <p:txBody>
          <a:bodyPr/>
          <a:lstStyle/>
          <a:p>
            <a:pPr algn="r"/>
            <a:r>
              <a:rPr lang="ru-RU" dirty="0" smtClean="0"/>
              <a:t>В.Е. Гершензон, И.С. </a:t>
            </a:r>
            <a:r>
              <a:rPr lang="ru-RU" dirty="0" err="1" smtClean="0"/>
              <a:t>Жаренов</a:t>
            </a:r>
            <a:r>
              <a:rPr lang="ru-RU" dirty="0" smtClean="0"/>
              <a:t> (ООО «</a:t>
            </a:r>
            <a:r>
              <a:rPr lang="ru-RU" dirty="0" err="1" smtClean="0"/>
              <a:t>СканЭкс</a:t>
            </a:r>
            <a:r>
              <a:rPr lang="ru-RU" dirty="0" smtClean="0"/>
              <a:t>», ООО «СПУТНИКС)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6D1839-2BDC-45FB-90A5-F4C2E06FB0B6}" type="slidenum">
              <a:rPr lang="ru-RU">
                <a:solidFill>
                  <a:srgbClr val="000000"/>
                </a:solidFill>
              </a:rPr>
              <a:pPr eaLnBrk="1" hangingPunct="1"/>
              <a:t>10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27653" name="Picture 2" descr="C:\Documents and Settings\dmariya\Мои документы\лекция ВЕ\картинки\павод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138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Прямоугольник 2"/>
          <p:cNvSpPr>
            <a:spLocks noChangeArrowheads="1"/>
          </p:cNvSpPr>
          <p:nvPr/>
        </p:nvSpPr>
        <p:spPr bwMode="auto">
          <a:xfrm>
            <a:off x="1698811" y="282388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rgbClr val="666699"/>
                </a:solidFill>
                <a:latin typeface="FreeSetBookC" pitchFamily="34" charset="0"/>
              </a:rPr>
              <a:t>Мониторинг весеннего половодья</a:t>
            </a:r>
          </a:p>
          <a:p>
            <a:pPr eaLnBrk="1" hangingPunct="1"/>
            <a:r>
              <a:rPr lang="ru-RU" sz="2000" dirty="0" smtClean="0">
                <a:solidFill>
                  <a:srgbClr val="666699"/>
                </a:solidFill>
                <a:latin typeface="FreeSetBookC" pitchFamily="34" charset="0"/>
              </a:rPr>
              <a:t>Затопление </a:t>
            </a:r>
            <a:r>
              <a:rPr lang="ru-RU" sz="2000" dirty="0">
                <a:solidFill>
                  <a:srgbClr val="666699"/>
                </a:solidFill>
                <a:latin typeface="FreeSetBookC" pitchFamily="34" charset="0"/>
              </a:rPr>
              <a:t>в районе н. п. Белый, Тверская обл. </a:t>
            </a:r>
            <a:r>
              <a:rPr lang="ru-RU" dirty="0">
                <a:solidFill>
                  <a:srgbClr val="666699"/>
                </a:solidFill>
                <a:latin typeface="FreeSetBookC" pitchFamily="34" charset="0"/>
              </a:rPr>
              <a:t/>
            </a:r>
            <a:br>
              <a:rPr lang="ru-RU" dirty="0">
                <a:solidFill>
                  <a:srgbClr val="666699"/>
                </a:solidFill>
                <a:latin typeface="FreeSetBookC" pitchFamily="34" charset="0"/>
              </a:rPr>
            </a:br>
            <a:r>
              <a:rPr lang="ru-RU" sz="1600" dirty="0">
                <a:solidFill>
                  <a:srgbClr val="666699"/>
                </a:solidFill>
                <a:latin typeface="FreeSetBookC" pitchFamily="34" charset="0"/>
              </a:rPr>
              <a:t>Снимок EROS B, дата съемки 20 апреля 2011 г.</a:t>
            </a:r>
            <a:r>
              <a:rPr lang="ru-RU" dirty="0">
                <a:solidFill>
                  <a:srgbClr val="666699"/>
                </a:solidFill>
                <a:latin typeface="FreeSetBookC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6439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4154F5-A94B-4ADD-8B52-4486EBF4D620}" type="slidenum">
              <a:rPr lang="ru-RU">
                <a:solidFill>
                  <a:srgbClr val="000000"/>
                </a:solidFill>
              </a:rPr>
              <a:pPr eaLnBrk="1" hangingPunct="1"/>
              <a:t>11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32773" name="Picture 2" descr="C:\Documents and Settings\dmariya\Мои документы\лекция ВЕ\картинки\лед_финский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6" y="1291173"/>
            <a:ext cx="7328647" cy="528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Прямоугольник 2"/>
          <p:cNvSpPr>
            <a:spLocks noChangeArrowheads="1"/>
          </p:cNvSpPr>
          <p:nvPr/>
        </p:nvSpPr>
        <p:spPr bwMode="auto">
          <a:xfrm>
            <a:off x="533400" y="152400"/>
            <a:ext cx="792480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666699"/>
                </a:solidFill>
                <a:latin typeface="FreeSetBookC" pitchFamily="34" charset="0"/>
              </a:rPr>
              <a:t>Спутниковый мониторинг морских акваторий, судовой и ледовой </a:t>
            </a:r>
            <a:r>
              <a:rPr lang="ru-RU" dirty="0" smtClean="0">
                <a:solidFill>
                  <a:srgbClr val="666699"/>
                </a:solidFill>
                <a:latin typeface="FreeSetBookC" pitchFamily="34" charset="0"/>
              </a:rPr>
              <a:t>обстановки</a:t>
            </a:r>
          </a:p>
          <a:p>
            <a:pPr eaLnBrk="1" hangingPunct="1"/>
            <a:r>
              <a:rPr lang="ru-RU" sz="1600" dirty="0" smtClean="0">
                <a:solidFill>
                  <a:srgbClr val="666699"/>
                </a:solidFill>
                <a:latin typeface="FreeSetBookC" pitchFamily="34" charset="0"/>
              </a:rPr>
              <a:t>Финский </a:t>
            </a:r>
            <a:r>
              <a:rPr lang="ru-RU" sz="1600" dirty="0">
                <a:solidFill>
                  <a:srgbClr val="666699"/>
                </a:solidFill>
                <a:latin typeface="FreeSetBookC" pitchFamily="34" charset="0"/>
              </a:rPr>
              <a:t>залив, г. Кронштадт</a:t>
            </a:r>
          </a:p>
          <a:p>
            <a:pPr eaLnBrk="1" hangingPunct="1"/>
            <a:r>
              <a:rPr lang="ru-RU" sz="1600" dirty="0">
                <a:solidFill>
                  <a:srgbClr val="666699"/>
                </a:solidFill>
                <a:latin typeface="FreeSetBookC" pitchFamily="34" charset="0"/>
              </a:rPr>
              <a:t>Снимок SPOT 4, дата съемки 13 февраля 2012 г.</a:t>
            </a:r>
          </a:p>
        </p:txBody>
      </p:sp>
    </p:spTree>
    <p:extLst>
      <p:ext uri="{BB962C8B-B14F-4D97-AF65-F5344CB8AC3E}">
        <p14:creationId xmlns:p14="http://schemas.microsoft.com/office/powerpoint/2010/main" val="107104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E89946-8DE5-4E14-8F48-88BC283AFF9A}" type="slidenum">
              <a:rPr lang="ru-RU">
                <a:solidFill>
                  <a:srgbClr val="000000"/>
                </a:solidFill>
              </a:rPr>
              <a:pPr eaLnBrk="1" hangingPunct="1"/>
              <a:t>12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33797" name="Picture 4" descr="C:\Documents and Settings\dmariya\Мои документы\лекция ВЕ\картинки\Суда_Азов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8832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C:\Documents and Settings\dmariya\Мои документы\лекция ВЕ\картинки\Суда_Аз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447800"/>
            <a:ext cx="5207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Прямоугольник 8"/>
          <p:cNvSpPr>
            <a:spLocks noChangeArrowheads="1"/>
          </p:cNvSpPr>
          <p:nvPr/>
        </p:nvSpPr>
        <p:spPr bwMode="auto">
          <a:xfrm>
            <a:off x="2438400" y="300038"/>
            <a:ext cx="4894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>
                <a:solidFill>
                  <a:srgbClr val="666699"/>
                </a:solidFill>
                <a:latin typeface="FreeSetBookC" pitchFamily="34" charset="0"/>
              </a:rPr>
              <a:t>Азовское море, февраль 2012 г.</a:t>
            </a:r>
          </a:p>
        </p:txBody>
      </p:sp>
      <p:sp>
        <p:nvSpPr>
          <p:cNvPr id="33800" name="Прямоугольник 2"/>
          <p:cNvSpPr>
            <a:spLocks noChangeArrowheads="1"/>
          </p:cNvSpPr>
          <p:nvPr/>
        </p:nvSpPr>
        <p:spPr bwMode="auto">
          <a:xfrm>
            <a:off x="0" y="1258888"/>
            <a:ext cx="3276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>
                <a:solidFill>
                  <a:schemeClr val="bg1"/>
                </a:solidFill>
                <a:latin typeface="Verdana" panose="020B0604030504040204" pitchFamily="34" charset="0"/>
              </a:rPr>
              <a:t>Суда, ожидающие ледокольной проводки, в южной части Керченского пролива. </a:t>
            </a:r>
            <a:br>
              <a:rPr lang="ru-RU" sz="140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anose="020B0604030504040204" pitchFamily="34" charset="0"/>
              </a:rPr>
              <a:t>Снимок ENVISAT, 10.02.2012, 19:25 UTC</a:t>
            </a:r>
            <a:r>
              <a:rPr lang="ru-RU" sz="1200">
                <a:latin typeface="Verdana" panose="020B0604030504040204" pitchFamily="34" charset="0"/>
              </a:rPr>
              <a:t> </a:t>
            </a:r>
            <a:endParaRPr lang="ru-RU" sz="1200"/>
          </a:p>
        </p:txBody>
      </p:sp>
      <p:sp>
        <p:nvSpPr>
          <p:cNvPr id="33801" name="Прямоугольник 10"/>
          <p:cNvSpPr>
            <a:spLocks noChangeArrowheads="1"/>
          </p:cNvSpPr>
          <p:nvPr/>
        </p:nvSpPr>
        <p:spPr bwMode="auto">
          <a:xfrm>
            <a:off x="5105400" y="1600200"/>
            <a:ext cx="4038600" cy="738188"/>
          </a:xfrm>
          <a:prstGeom prst="rect">
            <a:avLst/>
          </a:prstGeom>
          <a:solidFill>
            <a:schemeClr val="bg2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>
                <a:latin typeface="Verdana" panose="020B0604030504040204" pitchFamily="34" charset="0"/>
              </a:rPr>
              <a:t>Российские суда т</a:t>
            </a:r>
            <a:r>
              <a:rPr lang="ru-RU" sz="1400"/>
              <a:t>/х «Таурус» и «Волго-Балт-239» во льдах Азовского моря. </a:t>
            </a:r>
            <a:br>
              <a:rPr lang="ru-RU" sz="1400"/>
            </a:br>
            <a:r>
              <a:rPr lang="ru-RU" sz="1400"/>
              <a:t>Снимок SPOT 5, 07.02.2012, 08:38 UTC.</a:t>
            </a:r>
            <a:r>
              <a:rPr lang="ru-RU" sz="1200">
                <a:latin typeface="Verdana" panose="020B0604030504040204" pitchFamily="34" charset="0"/>
              </a:rPr>
              <a:t> 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523007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BF4848-031A-4416-AEFC-06123143D4D1}" type="slidenum">
              <a:rPr lang="ru-RU"/>
              <a:pPr eaLnBrk="1" hangingPunct="1"/>
              <a:t>13</a:t>
            </a:fld>
            <a:endParaRPr lang="ru-RU"/>
          </a:p>
        </p:txBody>
      </p:sp>
      <p:pic>
        <p:nvPicPr>
          <p:cNvPr id="3789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37894" name="Прямоугольник 4"/>
          <p:cNvSpPr>
            <a:spLocks noChangeArrowheads="1"/>
          </p:cNvSpPr>
          <p:nvPr/>
        </p:nvSpPr>
        <p:spPr bwMode="auto">
          <a:xfrm>
            <a:off x="1228165" y="192088"/>
            <a:ext cx="745863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rgbClr val="666699"/>
                </a:solidFill>
                <a:latin typeface="FreeSetBookC" pitchFamily="34" charset="0"/>
              </a:rPr>
              <a:t>Контроль деятельности промышленных предприятий</a:t>
            </a:r>
          </a:p>
          <a:p>
            <a:pPr eaLnBrk="1" hangingPunct="1"/>
            <a:r>
              <a:rPr lang="ru-RU" sz="1600" dirty="0" smtClean="0">
                <a:solidFill>
                  <a:srgbClr val="666699"/>
                </a:solidFill>
                <a:latin typeface="FreeSetBookC" pitchFamily="34" charset="0"/>
              </a:rPr>
              <a:t>Мониторинг </a:t>
            </a:r>
            <a:r>
              <a:rPr lang="ru-RU" sz="1600" dirty="0">
                <a:solidFill>
                  <a:srgbClr val="666699"/>
                </a:solidFill>
                <a:latin typeface="FreeSetBookC" pitchFamily="34" charset="0"/>
              </a:rPr>
              <a:t>деятельности предприятия по данным </a:t>
            </a:r>
            <a:r>
              <a:rPr lang="ru-RU" sz="1600" dirty="0" err="1">
                <a:solidFill>
                  <a:srgbClr val="666699"/>
                </a:solidFill>
                <a:latin typeface="FreeSetBookC" pitchFamily="34" charset="0"/>
              </a:rPr>
              <a:t>высокодетальной</a:t>
            </a:r>
            <a:r>
              <a:rPr lang="ru-RU" sz="1600" dirty="0">
                <a:solidFill>
                  <a:srgbClr val="666699"/>
                </a:solidFill>
                <a:latin typeface="FreeSetBookC" pitchFamily="34" charset="0"/>
              </a:rPr>
              <a:t> спутниковой </a:t>
            </a:r>
            <a:r>
              <a:rPr lang="ru-RU" sz="1600" dirty="0" smtClean="0">
                <a:solidFill>
                  <a:srgbClr val="666699"/>
                </a:solidFill>
                <a:latin typeface="FreeSetBookC" pitchFamily="34" charset="0"/>
              </a:rPr>
              <a:t>съемки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04885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D5584A-ACCC-4A1E-B4C3-301676015B9E}" type="slidenum">
              <a:rPr lang="ru-RU"/>
              <a:pPr eaLnBrk="1" hangingPunct="1"/>
              <a:t>14</a:t>
            </a:fld>
            <a:endParaRPr lang="ru-RU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438400" y="38100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>
                <a:solidFill>
                  <a:srgbClr val="336699"/>
                </a:solidFill>
                <a:latin typeface="FreeSetC" pitchFamily="34" charset="0"/>
              </a:rPr>
              <a:t>Мониторинг </a:t>
            </a:r>
            <a:r>
              <a:rPr lang="ru-RU" b="1" dirty="0" smtClean="0">
                <a:solidFill>
                  <a:srgbClr val="336699"/>
                </a:solidFill>
                <a:latin typeface="FreeSetC" pitchFamily="34" charset="0"/>
              </a:rPr>
              <a:t>строительных работ</a:t>
            </a:r>
            <a:endParaRPr lang="ru-RU" b="1" dirty="0">
              <a:solidFill>
                <a:srgbClr val="336699"/>
              </a:solidFill>
              <a:latin typeface="FreeSetC" pitchFamily="34" charset="0"/>
            </a:endParaRPr>
          </a:p>
        </p:txBody>
      </p:sp>
      <p:pic>
        <p:nvPicPr>
          <p:cNvPr id="40967" name="Picture 7" descr="Бутово_EROS-B_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63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5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128EE7-CFE5-415F-B1E4-2AD437A03639}" type="slidenum">
              <a:rPr lang="ru-RU"/>
              <a:pPr eaLnBrk="1" hangingPunct="1"/>
              <a:t>15</a:t>
            </a:fld>
            <a:endParaRPr lang="ru-RU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37" tIns="45718" rIns="91437" bIns="45718"/>
          <a:lstStyle/>
          <a:p>
            <a:pPr eaLnBrk="1" hangingPunct="1"/>
            <a:endParaRPr lang="en-US" smtClean="0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819835" y="334168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>
                <a:solidFill>
                  <a:srgbClr val="336699"/>
                </a:solidFill>
                <a:latin typeface="FreeSetBookC" pitchFamily="34" charset="0"/>
              </a:rPr>
              <a:t>Флэш-моб</a:t>
            </a:r>
            <a:r>
              <a:rPr lang="en-US" sz="2400" dirty="0">
                <a:solidFill>
                  <a:srgbClr val="336699"/>
                </a:solidFill>
                <a:latin typeface="FreeSetBookC" pitchFamily="34" charset="0"/>
              </a:rPr>
              <a:t>: </a:t>
            </a:r>
            <a:r>
              <a:rPr lang="ru-RU" sz="2400" dirty="0">
                <a:solidFill>
                  <a:srgbClr val="336699"/>
                </a:solidFill>
                <a:latin typeface="FreeSetBookC" pitchFamily="34" charset="0"/>
              </a:rPr>
              <a:t>космические фотосессии</a:t>
            </a:r>
            <a:r>
              <a:rPr lang="en-US" sz="2400" dirty="0">
                <a:solidFill>
                  <a:srgbClr val="336699"/>
                </a:solidFill>
                <a:latin typeface="FreeSetBookC" pitchFamily="34" charset="0"/>
              </a:rPr>
              <a:t> 2011</a:t>
            </a:r>
            <a:endParaRPr lang="ru-RU" sz="2400" dirty="0">
              <a:solidFill>
                <a:srgbClr val="336699"/>
              </a:solidFill>
              <a:latin typeface="FreeSetBookC" pitchFamily="34" charset="0"/>
            </a:endParaRPr>
          </a:p>
        </p:txBody>
      </p:sp>
      <p:pic>
        <p:nvPicPr>
          <p:cNvPr id="10247" name="Picture 7" descr="n14314491IM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98600"/>
            <a:ext cx="4748213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n14314491IMG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1816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1412875"/>
            <a:ext cx="9144000" cy="5445125"/>
            <a:chOff x="0" y="890"/>
            <a:chExt cx="5760" cy="3430"/>
          </a:xfrm>
        </p:grpSpPr>
        <p:pic>
          <p:nvPicPr>
            <p:cNvPr id="55306" name="Picture 9" descr="самара-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0"/>
              <a:ext cx="5760" cy="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Text Box 11"/>
            <p:cNvSpPr txBox="1">
              <a:spLocks noChangeArrowheads="1"/>
            </p:cNvSpPr>
            <p:nvPr/>
          </p:nvSpPr>
          <p:spPr bwMode="auto">
            <a:xfrm>
              <a:off x="3936" y="4070"/>
              <a:ext cx="15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666699"/>
                  </a:solidFill>
                  <a:latin typeface="FreeSetC" pitchFamily="34" charset="0"/>
                </a:rPr>
                <a:t>Samara</a:t>
              </a:r>
              <a:r>
                <a:rPr lang="ru-RU" sz="2000" b="1">
                  <a:solidFill>
                    <a:srgbClr val="666699"/>
                  </a:solidFill>
                  <a:latin typeface="FreeSetC" pitchFamily="34" charset="0"/>
                </a:rPr>
                <a:t>, </a:t>
              </a:r>
              <a:r>
                <a:rPr lang="en-US" sz="2000" b="1">
                  <a:solidFill>
                    <a:srgbClr val="666699"/>
                  </a:solidFill>
                  <a:latin typeface="FreeSetC" pitchFamily="34" charset="0"/>
                </a:rPr>
                <a:t>GeoEye-1</a:t>
              </a:r>
              <a:endParaRPr lang="ru-RU" sz="2000" b="1">
                <a:solidFill>
                  <a:srgbClr val="666699"/>
                </a:solidFill>
                <a:latin typeface="FreeSetC" pitchFamily="34" charset="0"/>
              </a:endParaRPr>
            </a:p>
          </p:txBody>
        </p:sp>
      </p:grp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410200" y="4953000"/>
            <a:ext cx="208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666699"/>
                </a:solidFill>
                <a:latin typeface="FreeSetC" pitchFamily="34" charset="0"/>
              </a:rPr>
              <a:t>Yakutia, EROS B</a:t>
            </a:r>
            <a:endParaRPr lang="ru-RU" sz="2000" b="1">
              <a:solidFill>
                <a:srgbClr val="666699"/>
              </a:solidFill>
              <a:latin typeface="FreeSe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33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248" y="292608"/>
            <a:ext cx="801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Аэрофотосъёмочные данные позволяют получить детализацию снимков на порядок лучше, по сравнению с космическими данными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151"/>
          <a:stretch/>
        </p:blipFill>
        <p:spPr>
          <a:xfrm>
            <a:off x="159972" y="1633948"/>
            <a:ext cx="4263219" cy="3958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118"/>
          <a:stretch/>
        </p:blipFill>
        <p:spPr>
          <a:xfrm>
            <a:off x="4562856" y="1633948"/>
            <a:ext cx="4407408" cy="3958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924" y="5709138"/>
            <a:ext cx="357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Космосъёмка</a:t>
            </a:r>
            <a:r>
              <a:rPr lang="ru-RU" dirty="0" smtClean="0"/>
              <a:t> (</a:t>
            </a:r>
            <a:r>
              <a:rPr lang="en-US" dirty="0" smtClean="0"/>
              <a:t>WorldView-2, 2012)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02923" y="5709138"/>
            <a:ext cx="220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Съёмка с БПЛА</a:t>
            </a:r>
            <a:r>
              <a:rPr lang="en-US" dirty="0" smtClean="0"/>
              <a:t> (</a:t>
            </a:r>
            <a:r>
              <a:rPr lang="ru-RU" dirty="0" smtClean="0"/>
              <a:t>Геоскан-101, 2014)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60" y="5348399"/>
            <a:ext cx="449119" cy="143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52" y="5348399"/>
            <a:ext cx="449119" cy="14371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7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4991" y="6054777"/>
            <a:ext cx="720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Слева фрагмент сцены, снятый с БПЛА, справа – с КА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60" y="445477"/>
            <a:ext cx="6871953" cy="551551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157984" y="3648456"/>
            <a:ext cx="1024128" cy="10424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79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248" y="292608"/>
            <a:ext cx="801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Однако размер кадра КА на несколько порядков больше размера кадра БПЛА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41248" y="6129607"/>
            <a:ext cx="40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Типичный размер кадра БПЛА (</a:t>
            </a:r>
            <a:r>
              <a:rPr lang="en-US" dirty="0" smtClean="0"/>
              <a:t>~100×100 </a:t>
            </a:r>
            <a:r>
              <a:rPr lang="ru-RU" dirty="0" smtClean="0"/>
              <a:t>м)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404340" y="6125396"/>
            <a:ext cx="328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Половина кадра </a:t>
            </a:r>
            <a:r>
              <a:rPr lang="en-US" dirty="0" smtClean="0"/>
              <a:t>WorldView-2 (~17,5×8,75</a:t>
            </a:r>
            <a:r>
              <a:rPr lang="ru-RU" dirty="0" smtClean="0"/>
              <a:t> км)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480647" y="1118543"/>
            <a:ext cx="8206154" cy="5006853"/>
            <a:chOff x="-544878" y="675930"/>
            <a:chExt cx="8206154" cy="500685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544878" y="675930"/>
              <a:ext cx="8206154" cy="5006853"/>
              <a:chOff x="293077" y="1288440"/>
              <a:chExt cx="8558315" cy="5172075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31917" y="1288440"/>
                <a:ext cx="3419475" cy="5172075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3"/>
              <a:srcRect r="18309"/>
              <a:stretch/>
            </p:blipFill>
            <p:spPr>
              <a:xfrm>
                <a:off x="293077" y="1288440"/>
                <a:ext cx="4865243" cy="5166846"/>
              </a:xfrm>
              <a:prstGeom prst="rect">
                <a:avLst/>
              </a:prstGeom>
            </p:spPr>
          </p:pic>
        </p:grpSp>
        <p:cxnSp>
          <p:nvCxnSpPr>
            <p:cNvPr id="17" name="Прямая соединительная линия 16"/>
            <p:cNvCxnSpPr/>
            <p:nvPr/>
          </p:nvCxnSpPr>
          <p:spPr>
            <a:xfrm flipH="1" flipV="1">
              <a:off x="2774950" y="1638301"/>
              <a:ext cx="2685256" cy="15644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1158240" y="3259931"/>
              <a:ext cx="4263866" cy="148732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0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то время, как для космических данных ДЗЗ фотограмметрическая точность – норма, для данных, полученных при помощи БПЛА - роскошь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05840" y="1984248"/>
            <a:ext cx="3803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 время съёмки БПЛА испытывает возмущающие воздействия со стороны окружающей среды, которые приводят к искажению маршрута съёмки, </a:t>
            </a:r>
            <a:r>
              <a:rPr lang="ru-RU" dirty="0" err="1" smtClean="0"/>
              <a:t>смазу</a:t>
            </a:r>
            <a:r>
              <a:rPr lang="ru-RU" dirty="0" smtClean="0"/>
              <a:t> снимка, нерасчётным углам съёмки и пр. В результате, для достижения фотограмметрической точности требуется трудоёмкая постобработка с участием человека.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906643" y="1600200"/>
            <a:ext cx="2533269" cy="1688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924" y="321836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«Перепутывание» снимков при малом базисе съёмки</a:t>
            </a:r>
            <a:endParaRPr lang="ru-RU" sz="1200" dirty="0"/>
          </a:p>
        </p:txBody>
      </p:sp>
      <p:pic>
        <p:nvPicPr>
          <p:cNvPr id="1026" name="Picture 2" descr="http://www.racurs.ru/img/articles/UAV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27" y="5110002"/>
            <a:ext cx="2075059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curs.ru/img/articles/UAV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110002"/>
            <a:ext cx="2502619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acurs.ru/img/articles/UAV/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43" y="3944732"/>
            <a:ext cx="2439162" cy="26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1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1689"/>
          <a:stretch/>
        </p:blipFill>
        <p:spPr>
          <a:xfrm>
            <a:off x="242609" y="2070847"/>
            <a:ext cx="4160482" cy="3437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1248" y="292608"/>
            <a:ext cx="8010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+mj-lt"/>
                <a:ea typeface="+mj-ea"/>
                <a:cs typeface="+mj-cs"/>
              </a:rPr>
              <a:t>Продажи коммерческих данных наблюдения Земли: оптические и радарные данные (в мире, 2004-2013 гг.)</a:t>
            </a:r>
            <a:endParaRPr lang="ru-RU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6248400"/>
            <a:ext cx="3881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(с) «Земля из космоса». 4</a:t>
            </a:r>
            <a:r>
              <a:rPr lang="en-US" sz="1500" dirty="0" smtClean="0"/>
              <a:t> [20] </a:t>
            </a:r>
            <a:r>
              <a:rPr lang="ru-RU" sz="1500" dirty="0" smtClean="0"/>
              <a:t>2015.</a:t>
            </a:r>
            <a:endParaRPr lang="ru-RU" sz="15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30809"/>
          <a:stretch/>
        </p:blipFill>
        <p:spPr>
          <a:xfrm>
            <a:off x="4503941" y="1613647"/>
            <a:ext cx="4365998" cy="4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Космосъёмка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435985"/>
              </p:ext>
            </p:extLst>
          </p:nvPr>
        </p:nvGraphicFramePr>
        <p:xfrm>
          <a:off x="628650" y="1562100"/>
          <a:ext cx="8248650" cy="521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4325"/>
                <a:gridCol w="4124325"/>
              </a:tblGrid>
              <a:tr h="48641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3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Сильные стороны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Высокая производительность (сотни тысяч кв. км в сутки) при достаточно высоком пространственном разрешении (до 0,4 м на пиксель);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Высокая метрическая точность;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Сравнительно низкая трудоёмкость обработки снимков для достижения фотограмметрической точности;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Наличие большого количества архивных данных</a:t>
                      </a: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3000" b="1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Слабые стороны</a:t>
                      </a:r>
                    </a:p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Низкое, по сравнению с БПЛА, пространственное разрешение</a:t>
                      </a:r>
                      <a:r>
                        <a:rPr lang="ru-RU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90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Съёмка с БПЛА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42"/>
              </p:ext>
            </p:extLst>
          </p:nvPr>
        </p:nvGraphicFramePr>
        <p:xfrm>
          <a:off x="292100" y="1546783"/>
          <a:ext cx="8686800" cy="49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3150"/>
                <a:gridCol w="4783650"/>
              </a:tblGrid>
              <a:tr h="43513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Сильные стороны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Очень высокое пространственное разрешение (до 2 см на пиксель);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Возможность обеспечения высокой периодичности съёмки (вплоть до нескольких часов);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Возможность съёмки в условиях облачности (при полёте под облаками);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Эффективный мониторинг протяжённых объектов (ЛЭП, </a:t>
                      </a:r>
                      <a:r>
                        <a:rPr lang="ru-RU" sz="1800" b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нефте</a:t>
                      </a: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-, газопроводы);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Слежение за объектом, «зависание» над объектом, создание сферических панорам, создание 3</a:t>
                      </a: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D</a:t>
                      </a: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-моделей зданий;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Точечная съёмка в труднодоступных местах;</a:t>
                      </a:r>
                      <a:endParaRPr lang="ru-RU" sz="18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Слабые </a:t>
                      </a:r>
                      <a:r>
                        <a:rPr lang="ru-RU" sz="2000" b="1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стороны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Ограниченная площадь съёмки за один полёт (в среднем ~1…2 кв. км) – низкая производительность;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Несовершенство законодательства в области регулирования полетов БПЛА и трудоемкость получения необходимых разрешений для проведения полетной деятельности;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Отсутствие многолетних архивных данных;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Высокая стоимость самих БПЛА, сложность в эксплуатации и обслуживании;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Высокая трудоёмкость обработки снимков для достижения фотограмметрической точности;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Невозможность съёмки над территориями других стран без специального разрешения.</a:t>
                      </a:r>
                      <a:endParaRPr lang="ru-RU" sz="18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8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1. Предлагается совместное использование данных ДЗЗ, получаемых с помощью МКА и с помощью БПЛА, для создания комплексных ГИС-продуктов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950" y="1892941"/>
            <a:ext cx="3822614" cy="4351338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Для создания ГИС-продуктов глобального уровня, таких, как цифровые модели </a:t>
            </a:r>
            <a:r>
              <a:rPr lang="ru-RU" sz="2000" dirty="0" smtClean="0"/>
              <a:t>рельефа, предлагается применять метрически точные данные ДЗЗ с КА, а для возможности более глубокого анализа сцены – многоспектральные спутниковые данные.</a:t>
            </a:r>
          </a:p>
          <a:p>
            <a:pPr algn="just"/>
            <a:r>
              <a:rPr lang="ru-RU" sz="2000" dirty="0" smtClean="0"/>
              <a:t>Для проведения наиболее детальной съёмки на локальном уровне – применять данные ДЗЗ с БПЛА, привязанные к глобальной модели.</a:t>
            </a: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280677" y="2190995"/>
            <a:ext cx="4766608" cy="3819853"/>
            <a:chOff x="2028274" y="1454651"/>
            <a:chExt cx="7066720" cy="530072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028274" y="1454651"/>
              <a:ext cx="3139982" cy="2967869"/>
              <a:chOff x="2028274" y="1454651"/>
              <a:chExt cx="3139982" cy="2967869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31140" y="1454651"/>
                <a:ext cx="2837116" cy="2682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54940" y="1523231"/>
                <a:ext cx="2837116" cy="2682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5090" y="1593081"/>
                <a:ext cx="2837116" cy="2682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02540" y="1656581"/>
                <a:ext cx="2837116" cy="2682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8274" y="1740401"/>
                <a:ext cx="2837116" cy="2682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</p:pic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t="33877" r="33190"/>
            <a:stretch/>
          </p:blipFill>
          <p:spPr>
            <a:xfrm>
              <a:off x="4172550" y="2844140"/>
              <a:ext cx="2881514" cy="268251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/>
            <a:srcRect t="19367" r="14992"/>
            <a:stretch/>
          </p:blipFill>
          <p:spPr>
            <a:xfrm>
              <a:off x="6213480" y="4060176"/>
              <a:ext cx="2881514" cy="26952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2473325" y="2600325"/>
              <a:ext cx="1851037" cy="2670797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2473325" y="2303253"/>
              <a:ext cx="307975" cy="297072"/>
            </a:xfrm>
            <a:prstGeom prst="rect">
              <a:avLst/>
            </a:prstGeom>
            <a:noFill/>
            <a:ln w="190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2762253" y="2303253"/>
              <a:ext cx="4142729" cy="795541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5733706" y="3352442"/>
              <a:ext cx="108648" cy="104493"/>
            </a:xfrm>
            <a:prstGeom prst="rect">
              <a:avLst/>
            </a:prstGeom>
            <a:noFill/>
            <a:ln w="190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733706" y="3456935"/>
              <a:ext cx="622756" cy="3029590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842354" y="3352442"/>
              <a:ext cx="3098222" cy="986258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7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4"/>
            <a:ext cx="3414524" cy="48037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Группировка МКА для мониторинга и контроля флота БПЛА (при обмене данными по единому протоколу) позволит формировать статистику глобальной активности множества БПЛА, а также получать детальную телеметрию и выдавать полётное задание отдельным БПЛА в любой точке мира, оперативно, из единого центра мониторинга и управления.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2. Предлагается проработка возможности использования группировки МКА для глобального управления и контроля флота БПЛА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043174" y="2260600"/>
            <a:ext cx="4869473" cy="3609731"/>
            <a:chOff x="4720959" y="2743128"/>
            <a:chExt cx="3978361" cy="287882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720959" y="2743128"/>
              <a:ext cx="3280040" cy="2878826"/>
              <a:chOff x="4720959" y="2743128"/>
              <a:chExt cx="3280040" cy="2878826"/>
            </a:xfrm>
          </p:grpSpPr>
          <p:pic>
            <p:nvPicPr>
              <p:cNvPr id="11" name="Picture 4" descr="http://www.dispatchtribunal.com/wp-content/uploads/2015/10/Orbcomm-OG2-satellites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7720" y="2743128"/>
                <a:ext cx="3093279" cy="2419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http://www.vsetut.ru/filess/image_insert/bpla_irkut2m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1" t="12131" r="13067" b="16902"/>
              <a:stretch/>
            </p:blipFill>
            <p:spPr bwMode="auto">
              <a:xfrm>
                <a:off x="4720959" y="4428550"/>
                <a:ext cx="1618328" cy="1193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2" descr="http://iot.wiki/wp-content/uploads/2015/08/OneWeb-LEO-Satellite-Interne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444" y="4060033"/>
              <a:ext cx="2423876" cy="1099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8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9906" y="5100917"/>
            <a:ext cx="4670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Контакты:</a:t>
            </a:r>
          </a:p>
          <a:p>
            <a:r>
              <a:rPr lang="en-US" dirty="0" smtClean="0">
                <a:hlinkClick r:id="rId2"/>
              </a:rPr>
              <a:t>vegershenzon@gmail.com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izharenov@sputnix.ru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24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31576" y="1676400"/>
            <a:ext cx="6212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Спасибо за внимание.</a:t>
            </a:r>
          </a:p>
          <a:p>
            <a:pPr algn="ctr"/>
            <a:endParaRPr lang="ru-RU" sz="3000" dirty="0" smtClean="0"/>
          </a:p>
          <a:p>
            <a:pPr algn="ctr"/>
            <a:r>
              <a:rPr lang="ru-RU" sz="3000" dirty="0" smtClean="0"/>
              <a:t>Вопросы?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83427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1248" y="292608"/>
            <a:ext cx="8010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+mj-lt"/>
                <a:ea typeface="+mj-ea"/>
                <a:cs typeface="+mj-cs"/>
              </a:rPr>
              <a:t>Глобальные тенденции </a:t>
            </a:r>
            <a:r>
              <a:rPr lang="ru-RU" sz="2200" dirty="0">
                <a:latin typeface="+mj-lt"/>
                <a:ea typeface="+mj-ea"/>
                <a:cs typeface="+mj-cs"/>
              </a:rPr>
              <a:t>применения технологий с использованием геопространственных данных (2014 </a:t>
            </a:r>
            <a:r>
              <a:rPr lang="ru-RU" sz="2200" dirty="0" smtClean="0">
                <a:latin typeface="+mj-lt"/>
                <a:ea typeface="+mj-ea"/>
                <a:cs typeface="+mj-cs"/>
              </a:rPr>
              <a:t>г.)</a:t>
            </a:r>
            <a:endParaRPr lang="ru-RU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4" y="1218865"/>
            <a:ext cx="7715250" cy="5153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6248400"/>
            <a:ext cx="3881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(с) «Земля из космоса». 4</a:t>
            </a:r>
            <a:r>
              <a:rPr lang="en-US" sz="1500" dirty="0" smtClean="0"/>
              <a:t> [20] </a:t>
            </a:r>
            <a:r>
              <a:rPr lang="ru-RU" sz="1500" dirty="0" smtClean="0"/>
              <a:t>2015.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3646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32" y="145033"/>
            <a:ext cx="8201586" cy="937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Региональные тенденции применения технологий с использованием геопространственных данных (2014 г., пример 1)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50" y="1026079"/>
            <a:ext cx="8661868" cy="5503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6248400"/>
            <a:ext cx="3881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(с) «Земля из космоса». 4</a:t>
            </a:r>
            <a:r>
              <a:rPr lang="en-US" sz="1500" dirty="0" smtClean="0"/>
              <a:t> [20] </a:t>
            </a:r>
            <a:r>
              <a:rPr lang="ru-RU" sz="1500" dirty="0" smtClean="0"/>
              <a:t>2015.</a:t>
            </a:r>
            <a:endParaRPr lang="ru-RU" sz="15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2" y="1082687"/>
            <a:ext cx="7948160" cy="5411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6248400"/>
            <a:ext cx="3881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(с) «Земля из космоса». 4</a:t>
            </a:r>
            <a:r>
              <a:rPr lang="en-US" sz="1500" dirty="0" smtClean="0"/>
              <a:t> [20] </a:t>
            </a:r>
            <a:r>
              <a:rPr lang="ru-RU" sz="1500" dirty="0" smtClean="0"/>
              <a:t>2015.</a:t>
            </a:r>
            <a:endParaRPr lang="ru-RU" sz="15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8918" y="145033"/>
            <a:ext cx="8382000" cy="93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Региональные тенденции применения технологий с использованием геопространственных данных (2014 г., пример 2)</a:t>
            </a:r>
            <a:endParaRPr lang="ru-RU" sz="24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3F8-14E5-43A5-92C0-24980AFC03D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6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76F780-A751-4D00-95DF-CE21A630A2CE}" type="slidenum">
              <a:rPr lang="ru-RU"/>
              <a:pPr eaLnBrk="1" hangingPunct="1"/>
              <a:t>6</a:t>
            </a:fld>
            <a:endParaRPr 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354263" y="334963"/>
            <a:ext cx="5867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200" b="1">
                <a:solidFill>
                  <a:srgbClr val="666699"/>
                </a:solidFill>
                <a:latin typeface="FreeSetC" pitchFamily="34" charset="0"/>
              </a:rPr>
              <a:t>Технологии ИТЦ «СКАНЭКС»</a:t>
            </a:r>
          </a:p>
        </p:txBody>
      </p:sp>
      <p:pic>
        <p:nvPicPr>
          <p:cNvPr id="2054" name="Picture 6" descr="VEG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6175"/>
            <a:ext cx="80772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0600" y="5257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Лицензии и архивы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781800" y="44196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Информационные сервисы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72200" y="5348288"/>
            <a:ext cx="250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Софт и порталы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395663" y="6324600"/>
            <a:ext cx="2501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Микроспутники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38200" y="114300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762000" y="45720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Станции и сети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3733800" y="5715000"/>
            <a:ext cx="152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667000" y="2057400"/>
            <a:ext cx="42672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7121" name="Picture 17" descr="stations-liana-ante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429000"/>
            <a:ext cx="1011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 descr="stations-alisa-anten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3324225"/>
            <a:ext cx="831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19" descr="stations-uniscan-antenna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324225"/>
            <a:ext cx="8509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638800" y="5827713"/>
            <a:ext cx="3276600" cy="725487"/>
            <a:chOff x="3456" y="3552"/>
            <a:chExt cx="2304" cy="510"/>
          </a:xfrm>
        </p:grpSpPr>
        <p:pic>
          <p:nvPicPr>
            <p:cNvPr id="2076" name="Picture 25" descr="task fl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9" t="-2316"/>
            <a:stretch>
              <a:fillRect/>
            </a:stretch>
          </p:blipFill>
          <p:spPr bwMode="auto">
            <a:xfrm>
              <a:off x="5237" y="3552"/>
              <a:ext cx="523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3" descr="Box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600"/>
              <a:ext cx="441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22" descr="../../../PROJECT_GISEYE/ONLINE/MCO/Box3.jpg"/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552"/>
              <a:ext cx="444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24" descr="../../../PROJECT_GISEYE/ONLINE/MCO/Box5.jpg"/>
            <p:cNvPicPr>
              <a:picLocks noChangeAspect="1" noChangeArrowheads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581"/>
              <a:ext cx="458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21" descr="../../../PROJECT_GISEYE/ONLINE/MCO/Box2.jpg"/>
            <p:cNvPicPr>
              <a:picLocks noChangeAspect="1" noChangeArrowheads="1"/>
            </p:cNvPicPr>
            <p:nvPr/>
          </p:nvPicPr>
          <p:blipFill>
            <a:blip r:embed="rId14" r:link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3574"/>
              <a:ext cx="444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26" descr="Box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3574"/>
              <a:ext cx="444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34" name="Picture 30" descr="nout_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24200"/>
            <a:ext cx="1730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43" name="AutoShape 39"/>
          <p:cNvSpPr>
            <a:spLocks noChangeArrowheads="1"/>
          </p:cNvSpPr>
          <p:nvPr/>
        </p:nvSpPr>
        <p:spPr bwMode="auto">
          <a:xfrm flipH="1">
            <a:off x="2108200" y="2133600"/>
            <a:ext cx="101600" cy="228600"/>
          </a:xfrm>
          <a:prstGeom prst="lightningBol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7144" name="AutoShape 40"/>
          <p:cNvSpPr>
            <a:spLocks noChangeArrowheads="1"/>
          </p:cNvSpPr>
          <p:nvPr/>
        </p:nvSpPr>
        <p:spPr bwMode="auto">
          <a:xfrm flipH="1">
            <a:off x="1752600" y="2438400"/>
            <a:ext cx="101600" cy="228600"/>
          </a:xfrm>
          <a:prstGeom prst="lightningBol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7145" name="AutoShape 41"/>
          <p:cNvSpPr>
            <a:spLocks noChangeArrowheads="1"/>
          </p:cNvSpPr>
          <p:nvPr/>
        </p:nvSpPr>
        <p:spPr bwMode="auto">
          <a:xfrm flipH="1">
            <a:off x="1752600" y="2743200"/>
            <a:ext cx="101600" cy="228600"/>
          </a:xfrm>
          <a:prstGeom prst="lightningBol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143000" y="5607050"/>
            <a:ext cx="1828800" cy="1174750"/>
            <a:chOff x="432" y="3504"/>
            <a:chExt cx="1152" cy="740"/>
          </a:xfrm>
        </p:grpSpPr>
        <p:grpSp>
          <p:nvGrpSpPr>
            <p:cNvPr id="2073" name="Group 47"/>
            <p:cNvGrpSpPr>
              <a:grpSpLocks/>
            </p:cNvGrpSpPr>
            <p:nvPr/>
          </p:nvGrpSpPr>
          <p:grpSpPr bwMode="auto">
            <a:xfrm>
              <a:off x="432" y="3504"/>
              <a:ext cx="1152" cy="705"/>
              <a:chOff x="432" y="3504"/>
              <a:chExt cx="1152" cy="705"/>
            </a:xfrm>
          </p:grpSpPr>
          <p:graphicFrame>
            <p:nvGraphicFramePr>
              <p:cNvPr id="2050" name="Содержимое 4"/>
              <p:cNvGraphicFramePr>
                <a:graphicFrameLocks/>
              </p:cNvGraphicFramePr>
              <p:nvPr/>
            </p:nvGraphicFramePr>
            <p:xfrm>
              <a:off x="432" y="3653"/>
              <a:ext cx="1152" cy="5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r:id="rId18" imgW="8144962" imgH="3926164" progId="Excel.Sheet.8">
                      <p:embed/>
                    </p:oleObj>
                  </mc:Choice>
                  <mc:Fallback>
                    <p:oleObj r:id="rId18" imgW="8144962" imgH="3926164" progId="Excel.Shee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" y="3653"/>
                            <a:ext cx="1152" cy="5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5" name="Rectangle 46"/>
              <p:cNvSpPr>
                <a:spLocks noChangeArrowheads="1"/>
              </p:cNvSpPr>
              <p:nvPr/>
            </p:nvSpPr>
            <p:spPr bwMode="auto">
              <a:xfrm>
                <a:off x="1392" y="3504"/>
                <a:ext cx="144" cy="62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074" name="TextBox 12"/>
            <p:cNvSpPr txBox="1">
              <a:spLocks noChangeArrowheads="1"/>
            </p:cNvSpPr>
            <p:nvPr/>
          </p:nvSpPr>
          <p:spPr bwMode="auto">
            <a:xfrm>
              <a:off x="576" y="4128"/>
              <a:ext cx="100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sz="600">
                  <a:latin typeface="FreeSetC" pitchFamily="34" charset="0"/>
                </a:rPr>
                <a:t>2006    2007     2008  2009   2010   2011</a:t>
              </a:r>
            </a:p>
          </p:txBody>
        </p:sp>
      </p:grp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289300" y="6338888"/>
            <a:ext cx="25019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336699"/>
                </a:solidFill>
                <a:latin typeface="FreeSetC" pitchFamily="34" charset="0"/>
              </a:rPr>
              <a:t>«СПУТНИКС»</a:t>
            </a:r>
          </a:p>
        </p:txBody>
      </p:sp>
    </p:spTree>
    <p:extLst>
      <p:ext uri="{BB962C8B-B14F-4D97-AF65-F5344CB8AC3E}">
        <p14:creationId xmlns:p14="http://schemas.microsoft.com/office/powerpoint/2010/main" val="465899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1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4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5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7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10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77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92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8350"/>
                            </p:stCondLst>
                            <p:childTnLst>
                              <p:par>
                                <p:cTn id="119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8850"/>
                            </p:stCondLst>
                            <p:childTnLst>
                              <p:par>
                                <p:cTn id="12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2" grpId="1"/>
      <p:bldP spid="47113" grpId="0"/>
      <p:bldP spid="47113" grpId="1"/>
      <p:bldP spid="47114" grpId="0"/>
      <p:bldP spid="47114" grpId="1"/>
      <p:bldP spid="47115" grpId="0"/>
      <p:bldP spid="47115" grpId="1"/>
      <p:bldP spid="47115" grpId="2"/>
      <p:bldP spid="47115" grpId="3"/>
      <p:bldP spid="47117" grpId="0" animBg="1"/>
      <p:bldP spid="47118" grpId="0"/>
      <p:bldP spid="47118" grpId="1"/>
      <p:bldP spid="47119" grpId="0" animBg="1"/>
      <p:bldP spid="47120" grpId="0" animBg="1"/>
      <p:bldP spid="47143" grpId="0" animBg="1"/>
      <p:bldP spid="47144" grpId="0" animBg="1"/>
      <p:bldP spid="47145" grpId="0" animBg="1"/>
      <p:bldP spid="4" grpId="0" animBg="1"/>
      <p:bldP spid="4" grpId="1" animBg="1"/>
      <p:bldP spid="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2FEF6B-478D-43EA-A3DC-D383F574A997}" type="slidenum">
              <a:rPr lang="ru-RU"/>
              <a:pPr eaLnBrk="1" hangingPunct="1"/>
              <a:t>7</a:t>
            </a:fld>
            <a:endParaRPr lang="ru-RU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093912" y="300832"/>
            <a:ext cx="52181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2000" b="1" dirty="0">
                <a:solidFill>
                  <a:srgbClr val="666699"/>
                </a:solidFill>
                <a:latin typeface="FreeSetC" pitchFamily="34" charset="0"/>
              </a:rPr>
              <a:t>Сеть наземных приемных станций </a:t>
            </a:r>
            <a:br>
              <a:rPr lang="ru-RU" sz="2000" b="1" dirty="0">
                <a:solidFill>
                  <a:srgbClr val="666699"/>
                </a:solidFill>
                <a:latin typeface="FreeSetC" pitchFamily="34" charset="0"/>
              </a:rPr>
            </a:br>
            <a:r>
              <a:rPr lang="ru-RU" sz="2000" b="1" dirty="0">
                <a:solidFill>
                  <a:srgbClr val="666699"/>
                </a:solidFill>
                <a:latin typeface="FreeSetC" pitchFamily="34" charset="0"/>
              </a:rPr>
              <a:t>ИТЦ «СКАНЭКС»</a:t>
            </a:r>
          </a:p>
        </p:txBody>
      </p:sp>
      <p:pic>
        <p:nvPicPr>
          <p:cNvPr id="3078" name="Picture 3" descr="SCANNET-СЕ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8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81000" y="1447800"/>
          <a:ext cx="2195513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5" imgW="6768254" imgH="4965079" progId="Photoshop.Image.9">
                  <p:embed/>
                </p:oleObj>
              </mc:Choice>
              <mc:Fallback>
                <p:oleObj name="Image" r:id="rId5" imgW="6768254" imgH="496507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2195513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5" descr="рис 1б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48275"/>
            <a:ext cx="2362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PICT049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19050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43538"/>
            <a:ext cx="20574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3611563"/>
            <a:ext cx="3841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767138"/>
            <a:ext cx="384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3767138"/>
            <a:ext cx="384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3689350"/>
            <a:ext cx="384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152900"/>
            <a:ext cx="3841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08575"/>
            <a:ext cx="3841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4588"/>
            <a:ext cx="3841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00600"/>
            <a:ext cx="384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68613"/>
            <a:ext cx="384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3022600"/>
            <a:ext cx="3841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Rectangle 9"/>
          <p:cNvSpPr>
            <a:spLocks noChangeArrowheads="1"/>
          </p:cNvSpPr>
          <p:nvPr/>
        </p:nvSpPr>
        <p:spPr bwMode="auto">
          <a:xfrm>
            <a:off x="381000" y="1143000"/>
            <a:ext cx="8382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ea typeface="ＭＳ Ｐゴシック" panose="020B0600070205080204" pitchFamily="34" charset="-128"/>
              </a:rPr>
              <a:t>4 приемных центра, </a:t>
            </a:r>
            <a:r>
              <a:rPr lang="en-US" sz="1400" b="1">
                <a:ea typeface="ＭＳ Ｐゴシック" panose="020B0600070205080204" pitchFamily="34" charset="-128"/>
              </a:rPr>
              <a:t>10 </a:t>
            </a:r>
            <a:r>
              <a:rPr lang="ru-RU" sz="1400" b="1">
                <a:ea typeface="ＭＳ Ｐゴシック" panose="020B0600070205080204" pitchFamily="34" charset="-128"/>
              </a:rPr>
              <a:t>станций УниСкан</a:t>
            </a:r>
            <a:r>
              <a:rPr lang="en-US" sz="1400" b="1">
                <a:ea typeface="ＭＳ Ｐゴシック" panose="020B0600070205080204" pitchFamily="34" charset="-128"/>
              </a:rPr>
              <a:t>™; 26 </a:t>
            </a:r>
            <a:r>
              <a:rPr lang="ru-RU" sz="1400" b="1">
                <a:ea typeface="ＭＳ Ｐゴシック" panose="020B0600070205080204" pitchFamily="34" charset="-128"/>
              </a:rPr>
              <a:t>каналов</a:t>
            </a:r>
            <a:r>
              <a:rPr lang="en-US" sz="1400" b="1">
                <a:ea typeface="ＭＳ Ｐゴシック" panose="020B0600070205080204" pitchFamily="34" charset="-128"/>
              </a:rPr>
              <a:t>; 15</a:t>
            </a:r>
            <a:r>
              <a:rPr lang="ru-RU" sz="1400" b="1"/>
              <a:t>-1</a:t>
            </a:r>
            <a:r>
              <a:rPr lang="en-US" sz="1400" b="1"/>
              <a:t>6</a:t>
            </a:r>
            <a:r>
              <a:rPr lang="en-US" sz="1400" b="1">
                <a:ea typeface="ＭＳ Ｐゴシック" panose="020B0600070205080204" pitchFamily="34" charset="-128"/>
              </a:rPr>
              <a:t> </a:t>
            </a:r>
            <a:r>
              <a:rPr lang="ru-RU" sz="1400" b="1">
                <a:ea typeface="ＭＳ Ｐゴシック" panose="020B0600070205080204" pitchFamily="34" charset="-128"/>
              </a:rPr>
              <a:t>спутников ДЗЗ</a:t>
            </a:r>
            <a:r>
              <a:rPr lang="en-US" sz="1400" b="1">
                <a:ea typeface="ＭＳ Ｐゴシック" panose="020B0600070205080204" pitchFamily="34" charset="-128"/>
              </a:rPr>
              <a:t>;</a:t>
            </a:r>
            <a:r>
              <a:rPr lang="ru-RU" sz="1400" b="1">
                <a:ea typeface="ＭＳ Ｐゴシック" panose="020B0600070205080204" pitchFamily="34" charset="-128"/>
              </a:rPr>
              <a:t> </a:t>
            </a:r>
            <a:r>
              <a:rPr lang="en-US" sz="1400" b="1">
                <a:ea typeface="ＭＳ Ｐゴシック" panose="020B0600070205080204" pitchFamily="34" charset="-128"/>
              </a:rPr>
              <a:t/>
            </a:r>
            <a:br>
              <a:rPr lang="en-US" sz="1400" b="1">
                <a:ea typeface="ＭＳ Ｐゴシック" panose="020B0600070205080204" pitchFamily="34" charset="-128"/>
              </a:rPr>
            </a:br>
            <a:r>
              <a:rPr lang="en-US" sz="1400" b="1">
                <a:ea typeface="ＭＳ Ｐゴシック" panose="020B0600070205080204" pitchFamily="34" charset="-128"/>
              </a:rPr>
              <a:t>&gt;</a:t>
            </a:r>
            <a:r>
              <a:rPr lang="ru-RU" sz="1400" b="1">
                <a:ea typeface="ＭＳ Ｐゴシック" panose="020B0600070205080204" pitchFamily="34" charset="-128"/>
              </a:rPr>
              <a:t>1</a:t>
            </a:r>
            <a:r>
              <a:rPr lang="en-US" sz="1400" b="1">
                <a:ea typeface="ＭＳ Ｐゴシック" panose="020B0600070205080204" pitchFamily="34" charset="-128"/>
              </a:rPr>
              <a:t>5</a:t>
            </a:r>
            <a:r>
              <a:rPr lang="ru-RU" sz="1400" b="1">
                <a:ea typeface="ＭＳ Ｐゴシック" panose="020B0600070205080204" pitchFamily="34" charset="-128"/>
              </a:rPr>
              <a:t>0 витков в сутки</a:t>
            </a:r>
            <a:r>
              <a:rPr lang="en-US" sz="1400" b="1">
                <a:ea typeface="ＭＳ Ｐゴシック" panose="020B0600070205080204" pitchFamily="34" charset="-128"/>
              </a:rPr>
              <a:t>; &gt;600 GB </a:t>
            </a:r>
            <a:r>
              <a:rPr lang="ru-RU" sz="1400" b="1">
                <a:ea typeface="ＭＳ Ｐゴシック" panose="020B0600070205080204" pitchFamily="34" charset="-128"/>
              </a:rPr>
              <a:t>данных в сутки</a:t>
            </a:r>
            <a:r>
              <a:rPr lang="en-US" sz="1400" b="1">
                <a:ea typeface="ＭＳ Ｐゴシック" panose="020B0600070205080204" pitchFamily="34" charset="-128"/>
              </a:rPr>
              <a:t> </a:t>
            </a:r>
            <a:endParaRPr lang="ru-RU" sz="1400" b="1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3240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5013579-0D21-4BF8-AECF-951670F8E19F}" type="slidenum">
              <a:rPr lang="ru-RU"/>
              <a:pPr eaLnBrk="1" hangingPunct="1"/>
              <a:t>8</a:t>
            </a:fld>
            <a:endParaRPr lang="ru-RU"/>
          </a:p>
        </p:txBody>
      </p:sp>
      <p:grpSp>
        <p:nvGrpSpPr>
          <p:cNvPr id="19460" name="Group 20"/>
          <p:cNvGrpSpPr>
            <a:grpSpLocks/>
          </p:cNvGrpSpPr>
          <p:nvPr/>
        </p:nvGrpSpPr>
        <p:grpSpPr bwMode="auto">
          <a:xfrm>
            <a:off x="762000" y="1143000"/>
            <a:ext cx="8382000" cy="5719763"/>
            <a:chOff x="480" y="720"/>
            <a:chExt cx="5280" cy="3603"/>
          </a:xfrm>
        </p:grpSpPr>
        <p:pic>
          <p:nvPicPr>
            <p:cNvPr id="1946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5280" cy="3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4049" y="733"/>
              <a:ext cx="103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53162" rIns="81639" bIns="40820"/>
            <a:lstStyle>
              <a:lvl1pPr defTabSz="414338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4338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4338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4338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4338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sz="1600" b="1">
                  <a:solidFill>
                    <a:srgbClr val="000000"/>
                  </a:solidFill>
                  <a:latin typeface="FreeSetC" pitchFamily="34" charset="0"/>
                  <a:cs typeface="Lucida Sans Unicode" panose="020B0602030504020204" pitchFamily="34" charset="0"/>
                </a:rPr>
                <a:t>Геопортал</a:t>
              </a:r>
              <a:r>
                <a:rPr lang="en-US" sz="1600" b="1">
                  <a:solidFill>
                    <a:srgbClr val="000000"/>
                  </a:solidFill>
                  <a:latin typeface="FreeSetC" pitchFamily="34" charset="0"/>
                  <a:cs typeface="Lucida Sans Unicode" panose="020B0602030504020204" pitchFamily="34" charset="0"/>
                </a:rPr>
                <a:t>(</a:t>
              </a:r>
              <a:r>
                <a:rPr lang="ru-RU" sz="1600" b="1">
                  <a:solidFill>
                    <a:srgbClr val="000000"/>
                  </a:solidFill>
                  <a:latin typeface="FreeSetC" pitchFamily="34" charset="0"/>
                  <a:cs typeface="Lucida Sans Unicode" panose="020B0602030504020204" pitchFamily="34" charset="0"/>
                </a:rPr>
                <a:t>ы</a:t>
              </a:r>
              <a:r>
                <a:rPr lang="en-US" sz="1600" b="1">
                  <a:solidFill>
                    <a:srgbClr val="000000"/>
                  </a:solidFill>
                  <a:latin typeface="FreeSetC" pitchFamily="34" charset="0"/>
                  <a:cs typeface="Lucida Sans Unicode" panose="020B0602030504020204" pitchFamily="34" charset="0"/>
                </a:rPr>
                <a:t>)</a:t>
              </a:r>
            </a:p>
          </p:txBody>
        </p:sp>
        <p:sp>
          <p:nvSpPr>
            <p:cNvPr id="19467" name="Text Box 17"/>
            <p:cNvSpPr txBox="1">
              <a:spLocks noChangeArrowheads="1"/>
            </p:cNvSpPr>
            <p:nvPr/>
          </p:nvSpPr>
          <p:spPr bwMode="auto">
            <a:xfrm>
              <a:off x="2448" y="1440"/>
              <a:ext cx="67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latin typeface="FreeSetC" pitchFamily="34" charset="0"/>
                </a:rPr>
                <a:t>Каталог</a:t>
              </a:r>
            </a:p>
          </p:txBody>
        </p:sp>
        <p:sp>
          <p:nvSpPr>
            <p:cNvPr id="19468" name="Text Box 18"/>
            <p:cNvSpPr txBox="1">
              <a:spLocks noChangeArrowheads="1"/>
            </p:cNvSpPr>
            <p:nvPr/>
          </p:nvSpPr>
          <p:spPr bwMode="auto">
            <a:xfrm>
              <a:off x="1968" y="1027"/>
              <a:ext cx="172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latin typeface="FreeSetC" pitchFamily="34" charset="0"/>
                </a:rPr>
                <a:t>Экспорт метаданных</a:t>
              </a:r>
            </a:p>
          </p:txBody>
        </p:sp>
        <p:sp>
          <p:nvSpPr>
            <p:cNvPr id="19469" name="Text Box 19"/>
            <p:cNvSpPr txBox="1">
              <a:spLocks noChangeArrowheads="1"/>
            </p:cNvSpPr>
            <p:nvPr/>
          </p:nvSpPr>
          <p:spPr bwMode="auto">
            <a:xfrm>
              <a:off x="1776" y="3888"/>
              <a:ext cx="148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latin typeface="FreeSetC" pitchFamily="34" charset="0"/>
                </a:rPr>
                <a:t>Внешние данные</a:t>
              </a:r>
              <a:r>
                <a:rPr lang="en-US" sz="1200" b="1">
                  <a:latin typeface="FreeSetC" pitchFamily="34" charset="0"/>
                </a:rPr>
                <a:t/>
              </a:r>
              <a:br>
                <a:rPr lang="en-US" sz="1200" b="1">
                  <a:latin typeface="FreeSetC" pitchFamily="34" charset="0"/>
                </a:rPr>
              </a:br>
              <a:r>
                <a:rPr lang="en-US" sz="1200" b="1">
                  <a:latin typeface="FreeSetC" pitchFamily="34" charset="0"/>
                </a:rPr>
                <a:t>(GeoEye, WorldView, ALOS…)</a:t>
              </a:r>
              <a:endParaRPr lang="ru-RU" sz="1200" b="1">
                <a:latin typeface="FreeSetC" pitchFamily="34" charset="0"/>
              </a:endParaRPr>
            </a:p>
          </p:txBody>
        </p:sp>
      </p:grp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828800" y="103375"/>
            <a:ext cx="6248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666699"/>
                </a:solidFill>
                <a:latin typeface="FreeSetC" pitchFamily="34" charset="0"/>
              </a:rPr>
              <a:t>ScanNet</a:t>
            </a:r>
            <a:r>
              <a:rPr lang="en-US" sz="2000" b="1" dirty="0">
                <a:solidFill>
                  <a:srgbClr val="666699"/>
                </a:solidFill>
                <a:latin typeface="FreeSetC" pitchFamily="34" charset="0"/>
                <a:cs typeface="Arial" panose="020B0604020202020204" pitchFamily="34" charset="0"/>
              </a:rPr>
              <a:t>™ - </a:t>
            </a:r>
            <a:r>
              <a:rPr lang="ru-RU" sz="2000" b="1" dirty="0">
                <a:solidFill>
                  <a:srgbClr val="666699"/>
                </a:solidFill>
                <a:latin typeface="FreeSetC" pitchFamily="34" charset="0"/>
              </a:rPr>
              <a:t>технология оперативного </a:t>
            </a:r>
            <a:r>
              <a:rPr lang="ru-RU" sz="2000" b="1" dirty="0" err="1">
                <a:solidFill>
                  <a:srgbClr val="666699"/>
                </a:solidFill>
                <a:latin typeface="FreeSetC" pitchFamily="34" charset="0"/>
              </a:rPr>
              <a:t>многоспутникового</a:t>
            </a:r>
            <a:r>
              <a:rPr lang="ru-RU" sz="2000" b="1" dirty="0">
                <a:solidFill>
                  <a:srgbClr val="666699"/>
                </a:solidFill>
                <a:latin typeface="FreeSetC" pitchFamily="34" charset="0"/>
              </a:rPr>
              <a:t> мониторинга объектов, процессов и явлений </a:t>
            </a:r>
            <a:endParaRPr lang="en-US" sz="2000" b="1" dirty="0">
              <a:solidFill>
                <a:srgbClr val="666699"/>
              </a:solidFill>
              <a:latin typeface="FreeSetC" pitchFamily="34" charset="0"/>
            </a:endParaRP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33400" y="14478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8607" rIns="90000" bIns="45000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*AQUA/TERRA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*SPOT-4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*SPOT-5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*LANDSAT-5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*FORMOSAT-2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*EROS-A/B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*DMC-2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152400" y="2971800"/>
            <a:ext cx="1295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8607" rIns="90000" bIns="45000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 RADARSAT-1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 ENVISAT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 RADARSAT-2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81600" y="579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8607" rIns="90000" bIns="45000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*IRS-1C/D </a:t>
            </a:r>
            <a:b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</a:b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*IRS-P5 </a:t>
            </a:r>
            <a:b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</a:b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*ISR-P6  </a:t>
            </a:r>
            <a:b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</a:br>
            <a:r>
              <a:rPr lang="en-US" sz="1200">
                <a:solidFill>
                  <a:srgbClr val="000000"/>
                </a:solidFill>
                <a:cs typeface="Lucida Sans Unicode" panose="020B0602030504020204" pitchFamily="34" charset="0"/>
              </a:rPr>
              <a:t>*Resurs-О1-3/4</a:t>
            </a:r>
          </a:p>
        </p:txBody>
      </p:sp>
    </p:spTree>
    <p:extLst>
      <p:ext uri="{BB962C8B-B14F-4D97-AF65-F5344CB8AC3E}">
        <p14:creationId xmlns:p14="http://schemas.microsoft.com/office/powerpoint/2010/main" val="269350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0B5524-D728-4ABD-875B-8D6BBA3B4C46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590800" y="152400"/>
            <a:ext cx="48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200" b="1">
                <a:solidFill>
                  <a:srgbClr val="336699"/>
                </a:solidFill>
                <a:latin typeface="FreeSetC" pitchFamily="34" charset="0"/>
              </a:rPr>
              <a:t>Мониторинг пожаров </a:t>
            </a:r>
            <a:br>
              <a:rPr lang="ru-RU" sz="2200" b="1">
                <a:solidFill>
                  <a:srgbClr val="336699"/>
                </a:solidFill>
                <a:latin typeface="FreeSetC" pitchFamily="34" charset="0"/>
              </a:rPr>
            </a:br>
            <a:r>
              <a:rPr lang="ru-RU" sz="2200" b="1">
                <a:solidFill>
                  <a:srgbClr val="336699"/>
                </a:solidFill>
                <a:latin typeface="FreeSetC" pitchFamily="34" charset="0"/>
              </a:rPr>
              <a:t>на федеральных ООПТ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53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336699"/>
                </a:solidFill>
              </a:rPr>
              <a:t>Проводится с конца декабря 2010 г. по настоящее время.</a:t>
            </a:r>
          </a:p>
          <a:p>
            <a:pPr eaLnBrk="1" hangingPunct="1"/>
            <a:r>
              <a:rPr lang="ru-RU" b="1">
                <a:solidFill>
                  <a:srgbClr val="336699"/>
                </a:solidFill>
              </a:rPr>
              <a:t>Первый пожар зафиксирован в Астраханском заповеднике 25.12.2010</a:t>
            </a:r>
          </a:p>
        </p:txBody>
      </p:sp>
    </p:spTree>
    <p:extLst>
      <p:ext uri="{BB962C8B-B14F-4D97-AF65-F5344CB8AC3E}">
        <p14:creationId xmlns:p14="http://schemas.microsoft.com/office/powerpoint/2010/main" val="3456161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869</Words>
  <Application>Microsoft Office PowerPoint</Application>
  <PresentationFormat>Экран (4:3)</PresentationFormat>
  <Paragraphs>126</Paragraphs>
  <Slides>24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FreeSetBookC</vt:lpstr>
      <vt:lpstr>FreeSetC</vt:lpstr>
      <vt:lpstr>Lucida Sans Unicode</vt:lpstr>
      <vt:lpstr>Symbol</vt:lpstr>
      <vt:lpstr>Times New Roman</vt:lpstr>
      <vt:lpstr>Verdana</vt:lpstr>
      <vt:lpstr>Тема Office</vt:lpstr>
      <vt:lpstr>Лист Microsoft Excel 97-2003</vt:lpstr>
      <vt:lpstr>Image</vt:lpstr>
      <vt:lpstr>Дистанционное зондирование Земли</vt:lpstr>
      <vt:lpstr>Презентация PowerPoint</vt:lpstr>
      <vt:lpstr>Презентация PowerPoint</vt:lpstr>
      <vt:lpstr>Региональные тенденции применения технологий с использованием геопространственных данных (2014 г., пример 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то время, как для космических данных ДЗЗ фотограмметрическая точность – норма, для данных, полученных при помощи БПЛА - роскошь</vt:lpstr>
      <vt:lpstr>Космосъёмка</vt:lpstr>
      <vt:lpstr>Съёмка с БПЛА</vt:lpstr>
      <vt:lpstr>1. Предлагается совместное использование данных ДЗЗ, получаемых с помощью МКА и с помощью БПЛА, для создания комплексных ГИС-продуктов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Zharenov</dc:creator>
  <cp:lastModifiedBy>Igor Zharenov</cp:lastModifiedBy>
  <cp:revision>37</cp:revision>
  <dcterms:created xsi:type="dcterms:W3CDTF">2016-04-28T14:26:44Z</dcterms:created>
  <dcterms:modified xsi:type="dcterms:W3CDTF">2016-09-14T17:36:27Z</dcterms:modified>
</cp:coreProperties>
</file>